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3"/>
  </p:notesMasterIdLst>
  <p:sldIdLst>
    <p:sldId id="256" r:id="rId2"/>
    <p:sldId id="258" r:id="rId3"/>
    <p:sldId id="259" r:id="rId4"/>
    <p:sldId id="302" r:id="rId5"/>
    <p:sldId id="262" r:id="rId6"/>
    <p:sldId id="300" r:id="rId7"/>
    <p:sldId id="301" r:id="rId8"/>
    <p:sldId id="267" r:id="rId9"/>
    <p:sldId id="260" r:id="rId10"/>
    <p:sldId id="271" r:id="rId11"/>
    <p:sldId id="303" r:id="rId12"/>
    <p:sldId id="304" r:id="rId13"/>
    <p:sldId id="306" r:id="rId14"/>
    <p:sldId id="307" r:id="rId15"/>
    <p:sldId id="308" r:id="rId16"/>
    <p:sldId id="309" r:id="rId17"/>
    <p:sldId id="274" r:id="rId18"/>
    <p:sldId id="310" r:id="rId19"/>
    <p:sldId id="277" r:id="rId20"/>
    <p:sldId id="311" r:id="rId21"/>
    <p:sldId id="312" r:id="rId2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Exo 2" panose="020B060402020202020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8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74848F-EFF2-4799-BD93-2381D616AA23}">
  <a:tblStyle styleId="{9E74848F-EFF2-4799-BD93-2381D616AA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59" autoAdjust="0"/>
  </p:normalViewPr>
  <p:slideViewPr>
    <p:cSldViewPr snapToGrid="0">
      <p:cViewPr varScale="1">
        <p:scale>
          <a:sx n="128" d="100"/>
          <a:sy n="128" d="100"/>
        </p:scale>
        <p:origin x="11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494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169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 rtl="0">
              <a:spcBef>
                <a:spcPts val="0"/>
              </a:spcBef>
              <a:spcAft>
                <a:spcPts val="0"/>
              </a:spcAft>
            </a:pPr>
            <a:r>
              <a:rPr lang="pt-PT" b="1" dirty="0" err="1">
                <a:solidFill>
                  <a:schemeClr val="bg1"/>
                </a:solidFill>
              </a:rPr>
              <a:t>Encoder</a:t>
            </a:r>
            <a:r>
              <a:rPr lang="pt-PT" b="1" dirty="0">
                <a:solidFill>
                  <a:schemeClr val="bg1"/>
                </a:solidFill>
              </a:rPr>
              <a:t>: </a:t>
            </a:r>
            <a:r>
              <a:rPr lang="pt-PT" dirty="0">
                <a:solidFill>
                  <a:schemeClr val="bg1"/>
                </a:solidFill>
              </a:rPr>
              <a:t>é responsável por comprimir os dados de input, obtendo uma representação mais pequena deles,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qual se dá o nome de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bottleneck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ou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latent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representation</a:t>
            </a:r>
            <a:endParaRPr lang="pt-PT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indent="-298450" rtl="0">
              <a:spcBef>
                <a:spcPts val="0"/>
              </a:spcBef>
              <a:spcAft>
                <a:spcPts val="0"/>
              </a:spcAft>
            </a:pPr>
            <a:r>
              <a:rPr lang="pt-PT" b="1" dirty="0" err="1">
                <a:solidFill>
                  <a:schemeClr val="bg1"/>
                </a:solidFill>
              </a:rPr>
              <a:t>Decoder</a:t>
            </a:r>
            <a:r>
              <a:rPr lang="pt-PT" b="1" dirty="0">
                <a:solidFill>
                  <a:schemeClr val="bg1"/>
                </a:solidFill>
              </a:rPr>
              <a:t>: </a:t>
            </a:r>
            <a:r>
              <a:rPr lang="pt-PT" dirty="0">
                <a:solidFill>
                  <a:schemeClr val="bg1"/>
                </a:solidFill>
              </a:rPr>
              <a:t>faz a reconstrução dos dados comprimidos do </a:t>
            </a:r>
            <a:r>
              <a:rPr lang="pt-PT" dirty="0" err="1">
                <a:solidFill>
                  <a:schemeClr val="bg1"/>
                </a:solidFill>
              </a:rPr>
              <a:t>bottleneck</a:t>
            </a:r>
            <a:r>
              <a:rPr lang="pt-PT" dirty="0">
                <a:solidFill>
                  <a:schemeClr val="bg1"/>
                </a:solidFill>
              </a:rPr>
              <a:t>, até obter a dimensão original dos mesmos.</a:t>
            </a:r>
          </a:p>
          <a:p>
            <a:pPr marL="457200" indent="-298450" rtl="0">
              <a:spcBef>
                <a:spcPts val="0"/>
              </a:spcBef>
              <a:spcAft>
                <a:spcPts val="0"/>
              </a:spcAft>
            </a:pPr>
            <a:endParaRPr lang="pt-PT" dirty="0">
              <a:solidFill>
                <a:schemeClr val="bg1"/>
              </a:solidFill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quando o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erro é calculado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ele depois é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retropropagado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pela rede de forma a atualizar os pesos da mesma.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</a:t>
            </a:r>
            <a:r>
              <a:rPr lang="pt-PT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bottleneck</a:t>
            </a:r>
            <a:r>
              <a:rPr lang="pt-PT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retém, a cada iteração, a informação principal da imagem.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quando a dimensão deste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bottleneck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é pequena, mais relevantes serão as características que o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autoencoder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irá aprender sobre os dados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AEs</a:t>
            </a: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Um só vetor a representar o espaço latente; Os dados são codificados como pontos simples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VAEs</a:t>
            </a:r>
            <a:r>
              <a:rPr lang="pt-PT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Dois vetores separados no espaço latente; Os dados são mapeados como uma distribuição</a:t>
            </a:r>
          </a:p>
          <a:p>
            <a:pPr marL="457200" indent="-298450" rtl="0">
              <a:spcBef>
                <a:spcPts val="0"/>
              </a:spcBef>
              <a:spcAft>
                <a:spcPts val="0"/>
              </a:spcAft>
            </a:pPr>
            <a:endParaRPr lang="pt-PT" dirty="0">
              <a:solidFill>
                <a:schemeClr val="bg1"/>
              </a:solidFill>
            </a:endParaRPr>
          </a:p>
          <a:p>
            <a:pPr marL="457200" indent="-298450" rtl="0">
              <a:spcBef>
                <a:spcPts val="0"/>
              </a:spcBef>
              <a:spcAft>
                <a:spcPts val="0"/>
              </a:spcAft>
            </a:pPr>
            <a:endParaRPr lang="pt-PT" dirty="0">
              <a:solidFill>
                <a:schemeClr val="bg1"/>
              </a:solidFill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i="0" u="none" strike="noStrike" dirty="0">
                <a:solidFill>
                  <a:srgbClr val="058DC7"/>
                </a:solidFill>
                <a:effectLst/>
                <a:latin typeface="Arial" panose="020B0604020202020204" pitchFamily="34" charset="0"/>
              </a:rPr>
              <a:t>Por este meio, a distribuição irá adequar a dimensão do </a:t>
            </a:r>
            <a:r>
              <a:rPr lang="pt-PT" sz="1800" b="1" i="0" u="none" strike="noStrike" dirty="0" err="1">
                <a:solidFill>
                  <a:srgbClr val="058DC7"/>
                </a:solidFill>
                <a:effectLst/>
                <a:latin typeface="Arial" panose="020B0604020202020204" pitchFamily="34" charset="0"/>
              </a:rPr>
              <a:t>bottleneck</a:t>
            </a:r>
            <a:r>
              <a:rPr lang="pt-PT" sz="1800" b="1" i="0" u="none" strike="noStrike" dirty="0">
                <a:solidFill>
                  <a:srgbClr val="058DC7"/>
                </a:solidFill>
                <a:effectLst/>
                <a:latin typeface="Arial" panose="020B0604020202020204" pitchFamily="34" charset="0"/>
              </a:rPr>
              <a:t> consoante os dados de entrada introduzidos , minimizando assim o erro de reconstrução, e obtendo o máximo de informação possível para reconstruir a imagem original da forma mais fiel possível!!! /fiável</a:t>
            </a:r>
            <a:endParaRPr lang="pt-PT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232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025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Quanto mais altos os valores de E(x) mais negativa será a resposta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Existem inúmeras aplicações deste modelo tal como vemos na figura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Por exemplo o primeiro caso: queremos que o modelo consiga identificar gatos , portanto iremos treinar o modelo para tal, e quando por exemplo inserirmos imagens de gato e a </a:t>
            </a:r>
            <a:r>
              <a:rPr lang="pt-PT" dirty="0" err="1"/>
              <a:t>label</a:t>
            </a:r>
            <a:r>
              <a:rPr lang="pt-PT" dirty="0"/>
              <a:t> “</a:t>
            </a:r>
            <a:r>
              <a:rPr lang="pt-PT" dirty="0" err="1"/>
              <a:t>cat</a:t>
            </a:r>
            <a:r>
              <a:rPr lang="pt-PT" dirty="0"/>
              <a:t>” a função de energia vai devolver valores cada vez mais baixos a cada iteração, e no caso de introduzirmos imagens de cães vai devolver valores cada vez mais altos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142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Quanto mais altos os valores de E(x) mais negativa será a resposta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Existem inúmeras aplicações deste modelo tal como vemos na figura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Por exemplo o primeiro caso: queremos que o modelo consiga identificar gatos , portanto iremos treinar o modelo para tal, e quando por exemplo inserirmos imagens de gato e a </a:t>
            </a:r>
            <a:r>
              <a:rPr lang="pt-PT" dirty="0" err="1"/>
              <a:t>label</a:t>
            </a:r>
            <a:r>
              <a:rPr lang="pt-PT" dirty="0"/>
              <a:t> “</a:t>
            </a:r>
            <a:r>
              <a:rPr lang="pt-PT" dirty="0" err="1"/>
              <a:t>cat</a:t>
            </a:r>
            <a:r>
              <a:rPr lang="pt-PT" dirty="0"/>
              <a:t>” a função de energia vai devolver valores cada vez mais baixos a cada iteração, e no caso de introduzirmos imagens de cães vai devolver valores cada vez mais altos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3582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82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Quanto mais altos os valores de E(x) mais negativa será a resposta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Existem inúmeras aplicações deste modelo tal como vemos na figura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 dirty="0"/>
              <a:t>Por exemplo o primeiro caso: queremos que o modelo consiga identificar gatos , portanto iremos treinar o modelo para tal, e quando por exemplo inserirmos imagens de gato e a </a:t>
            </a:r>
            <a:r>
              <a:rPr lang="pt-PT" dirty="0" err="1"/>
              <a:t>label</a:t>
            </a:r>
            <a:r>
              <a:rPr lang="pt-PT" dirty="0"/>
              <a:t> “</a:t>
            </a:r>
            <a:r>
              <a:rPr lang="pt-PT" dirty="0" err="1"/>
              <a:t>cat</a:t>
            </a:r>
            <a:r>
              <a:rPr lang="pt-PT" dirty="0"/>
              <a:t>” a função de energia vai devolver valores cada vez mais baixos a cada iteração, e no caso de introduzirmos imagens de cães vai devolver valores cada vez mais altos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2533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89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baafe93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baafe93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905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33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312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7" r:id="rId14"/>
    <p:sldLayoutId id="2147483668" r:id="rId15"/>
    <p:sldLayoutId id="214748367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thispersondoesnotexist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21219" y="1243822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DEEP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GENERATIVE MODELS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55919" y="2866287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APRENDIZAGEM PROFUNDA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84000" y="3008528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4874734B-41BC-484B-9642-3AA4F58E121D}"/>
              </a:ext>
            </a:extLst>
          </p:cNvPr>
          <p:cNvSpPr txBox="1"/>
          <p:nvPr/>
        </p:nvSpPr>
        <p:spPr>
          <a:xfrm>
            <a:off x="7263325" y="4027810"/>
            <a:ext cx="2258499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accent5"/>
                </a:solidFill>
              </a:rPr>
              <a:t>Ana Filipa Pereira  </a:t>
            </a:r>
            <a:r>
              <a:rPr lang="pt-PT" sz="900" dirty="0">
                <a:solidFill>
                  <a:schemeClr val="accent5"/>
                </a:solidFill>
              </a:rPr>
              <a:t>PG46978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accent5"/>
                </a:solidFill>
              </a:rPr>
              <a:t>Carolina Santejo    </a:t>
            </a:r>
            <a:r>
              <a:rPr lang="pt-PT" sz="900" dirty="0">
                <a:solidFill>
                  <a:schemeClr val="accent5"/>
                </a:solidFill>
              </a:rPr>
              <a:t>PG47102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accent5"/>
                </a:solidFill>
              </a:rPr>
              <a:t>Luís Pinto               </a:t>
            </a:r>
            <a:r>
              <a:rPr lang="pt-PT" sz="900" dirty="0">
                <a:solidFill>
                  <a:schemeClr val="accent5"/>
                </a:solidFill>
              </a:rPr>
              <a:t>PG47428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accent5"/>
                </a:solidFill>
              </a:rPr>
              <a:t>Raquel Costa         </a:t>
            </a:r>
            <a:r>
              <a:rPr lang="pt-PT" sz="900" dirty="0">
                <a:solidFill>
                  <a:schemeClr val="accent5"/>
                </a:solidFill>
              </a:rPr>
              <a:t>PG47600</a:t>
            </a:r>
          </a:p>
          <a:p>
            <a:pPr>
              <a:spcAft>
                <a:spcPts val="450"/>
              </a:spcAft>
            </a:pPr>
            <a:endParaRPr lang="pt-PT" sz="105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912CA1-ABEC-4EE9-A91B-90D6CD30E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70" y="132440"/>
            <a:ext cx="1257375" cy="11400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80003" y="1488232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MODELOS</a:t>
            </a:r>
            <a:endParaRPr dirty="0"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28849" y="87365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3074127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675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AUTOREGRESSIVE MODELS</a:t>
            </a:r>
          </a:p>
        </p:txBody>
      </p:sp>
      <p:sp>
        <p:nvSpPr>
          <p:cNvPr id="656" name="Google Shape;656;p55"/>
          <p:cNvSpPr txBox="1"/>
          <p:nvPr/>
        </p:nvSpPr>
        <p:spPr>
          <a:xfrm>
            <a:off x="1721465" y="1411816"/>
            <a:ext cx="5835781" cy="132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Redes profundas que utilizam resultados obtidos anteriormente para prever novos dados.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PT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Resultado do output (O2) é obtido a partir de um conjunto de dados de input onde foi adicionado o output da iteração anterior (O1).</a:t>
            </a: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57" name="Google Shape;657;p55"/>
          <p:cNvCxnSpPr>
            <a:cxnSpLocks/>
          </p:cNvCxnSpPr>
          <p:nvPr/>
        </p:nvCxnSpPr>
        <p:spPr>
          <a:xfrm flipV="1">
            <a:off x="1468048" y="1337857"/>
            <a:ext cx="0" cy="132466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6C243C-4546-468E-81A4-8501357E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57" y="2817158"/>
            <a:ext cx="4316508" cy="207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335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>
            <a:spLocks noGrp="1"/>
          </p:cNvSpPr>
          <p:nvPr>
            <p:ph type="ctrTitle"/>
          </p:nvPr>
        </p:nvSpPr>
        <p:spPr>
          <a:xfrm>
            <a:off x="1964850" y="246774"/>
            <a:ext cx="5214300" cy="675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GENERATIVE ADVERSARIAL NETWORKS (</a:t>
            </a:r>
            <a:r>
              <a:rPr lang="pt-PT" dirty="0" err="1"/>
              <a:t>GANs</a:t>
            </a:r>
            <a:r>
              <a:rPr lang="pt-PT" dirty="0"/>
              <a:t>)</a:t>
            </a:r>
          </a:p>
        </p:txBody>
      </p:sp>
      <p:sp>
        <p:nvSpPr>
          <p:cNvPr id="656" name="Google Shape;656;p55"/>
          <p:cNvSpPr txBox="1"/>
          <p:nvPr/>
        </p:nvSpPr>
        <p:spPr>
          <a:xfrm>
            <a:off x="813549" y="1323247"/>
            <a:ext cx="7864207" cy="158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 arquitetura desta abordagem consiste em </a:t>
            </a:r>
            <a:r>
              <a:rPr lang="pt-PT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duas redes neuronais </a:t>
            </a: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</a:t>
            </a:r>
            <a:r>
              <a:rPr lang="pt-PT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Generator</a:t>
            </a: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 </a:t>
            </a:r>
            <a:r>
              <a:rPr lang="pt-PT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Discriminator</a:t>
            </a: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 que atuam uma contra outra, derivando daí o nome </a:t>
            </a:r>
            <a:r>
              <a:rPr lang="pt-PT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adversarial</a:t>
            </a: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 </a:t>
            </a:r>
            <a:r>
              <a:rPr lang="pt-PT" b="1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Generator</a:t>
            </a: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é a parte da arquitetura responsável pela criação dos dados sintéticos.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 </a:t>
            </a:r>
            <a:r>
              <a:rPr lang="pt-PT" b="1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Discriminator</a:t>
            </a: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consiste em avaliar a autenticidade de uma amostra que recebe como input.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 </a:t>
            </a:r>
            <a:r>
              <a:rPr lang="pt-PT" b="1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Generator</a:t>
            </a: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torna-se cada vez melhor a produzir amostras realistas ao passo que o </a:t>
            </a:r>
            <a:r>
              <a:rPr lang="pt-PT" b="1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Discriminator</a:t>
            </a: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torna-se cada vez melhor a diferenciar o que é real do que é sintético.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57" name="Google Shape;657;p55"/>
          <p:cNvCxnSpPr>
            <a:cxnSpLocks/>
          </p:cNvCxnSpPr>
          <p:nvPr/>
        </p:nvCxnSpPr>
        <p:spPr>
          <a:xfrm flipV="1">
            <a:off x="813549" y="1378199"/>
            <a:ext cx="0" cy="132466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C9CF2296-CC14-455E-B99F-BED9A9E0F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47" y="2896803"/>
            <a:ext cx="5459506" cy="199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283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48;p40">
            <a:extLst>
              <a:ext uri="{FF2B5EF4-FFF2-40B4-BE49-F238E27FC236}">
                <a16:creationId xmlns:a16="http://schemas.microsoft.com/office/drawing/2014/main" id="{7AA43177-963A-44BB-A21A-432ACBEF16DB}"/>
              </a:ext>
            </a:extLst>
          </p:cNvPr>
          <p:cNvSpPr txBox="1">
            <a:spLocks/>
          </p:cNvSpPr>
          <p:nvPr/>
        </p:nvSpPr>
        <p:spPr>
          <a:xfrm>
            <a:off x="1691591" y="134933"/>
            <a:ext cx="5760818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pt-PT" sz="2400" dirty="0"/>
              <a:t>VARIATIONAL AUTOENCODERS (</a:t>
            </a:r>
            <a:r>
              <a:rPr lang="pt-PT" sz="2400" dirty="0" err="1"/>
              <a:t>VAEs</a:t>
            </a:r>
            <a:r>
              <a:rPr lang="pt-PT" sz="2400" dirty="0"/>
              <a:t>)</a:t>
            </a:r>
          </a:p>
        </p:txBody>
      </p:sp>
      <p:sp>
        <p:nvSpPr>
          <p:cNvPr id="30" name="Google Shape;262;p41">
            <a:extLst>
              <a:ext uri="{FF2B5EF4-FFF2-40B4-BE49-F238E27FC236}">
                <a16:creationId xmlns:a16="http://schemas.microsoft.com/office/drawing/2014/main" id="{9DFC0D8F-1821-4A91-B8D8-3BC681D29B09}"/>
              </a:ext>
            </a:extLst>
          </p:cNvPr>
          <p:cNvSpPr/>
          <p:nvPr/>
        </p:nvSpPr>
        <p:spPr>
          <a:xfrm>
            <a:off x="346235" y="846456"/>
            <a:ext cx="4461089" cy="128732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249;p40">
            <a:extLst>
              <a:ext uri="{FF2B5EF4-FFF2-40B4-BE49-F238E27FC236}">
                <a16:creationId xmlns:a16="http://schemas.microsoft.com/office/drawing/2014/main" id="{EC25AEC9-F384-4369-A0A9-1C73E4A663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6235" y="879127"/>
            <a:ext cx="4353511" cy="1489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b="1" dirty="0" err="1">
                <a:solidFill>
                  <a:schemeClr val="bg1"/>
                </a:solidFill>
              </a:rPr>
              <a:t>Autoencoder</a:t>
            </a:r>
            <a:r>
              <a:rPr lang="pt-PT" b="1" dirty="0">
                <a:solidFill>
                  <a:schemeClr val="bg1"/>
                </a:solidFill>
              </a:rPr>
              <a:t> (AE) </a:t>
            </a:r>
            <a:r>
              <a:rPr lang="pt-PT" dirty="0">
                <a:solidFill>
                  <a:schemeClr val="bg1"/>
                </a:solidFill>
              </a:rPr>
              <a:t>é composto por: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pt-PT" dirty="0">
                <a:solidFill>
                  <a:schemeClr val="bg1"/>
                </a:solidFill>
              </a:rPr>
              <a:t>	- </a:t>
            </a:r>
            <a:r>
              <a:rPr lang="pt-PT" b="1" dirty="0" err="1">
                <a:solidFill>
                  <a:schemeClr val="bg1"/>
                </a:solidFill>
              </a:rPr>
              <a:t>Encoder</a:t>
            </a:r>
            <a:endParaRPr lang="pt-PT" b="1" dirty="0">
              <a:solidFill>
                <a:schemeClr val="bg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pt-PT" dirty="0">
                <a:solidFill>
                  <a:schemeClr val="bg1"/>
                </a:solidFill>
              </a:rPr>
              <a:t>	- </a:t>
            </a:r>
            <a:r>
              <a:rPr lang="pt-PT" b="1" dirty="0" err="1">
                <a:solidFill>
                  <a:schemeClr val="bg1"/>
                </a:solidFill>
              </a:rPr>
              <a:t>Decoder</a:t>
            </a:r>
            <a:endParaRPr lang="pt-PT" b="1" dirty="0">
              <a:solidFill>
                <a:schemeClr val="bg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pt-PT" sz="500" b="1" dirty="0">
              <a:solidFill>
                <a:schemeClr val="bg1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A versão reconstruída da imagem é computada novamente, e o erro calculado é </a:t>
            </a:r>
            <a:r>
              <a:rPr lang="pt-PT" b="1" dirty="0" err="1">
                <a:solidFill>
                  <a:schemeClr val="bg1"/>
                </a:solidFill>
              </a:rPr>
              <a:t>retropropagado</a:t>
            </a:r>
            <a:r>
              <a:rPr lang="pt-PT" b="1" dirty="0">
                <a:solidFill>
                  <a:schemeClr val="bg1"/>
                </a:solidFill>
              </a:rPr>
              <a:t> pela rede</a:t>
            </a:r>
            <a:r>
              <a:rPr lang="pt-P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1841E5-46FB-44A9-B2A6-A1CDCCC07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076" y="742022"/>
            <a:ext cx="3522289" cy="176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1E54A830-3E50-4663-962A-AF359BC61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29" y="2300546"/>
            <a:ext cx="3182623" cy="270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oogle Shape;657;p55">
            <a:extLst>
              <a:ext uri="{FF2B5EF4-FFF2-40B4-BE49-F238E27FC236}">
                <a16:creationId xmlns:a16="http://schemas.microsoft.com/office/drawing/2014/main" id="{6C18FA1D-09B2-464A-B4CD-16DAF9910B74}"/>
              </a:ext>
            </a:extLst>
          </p:cNvPr>
          <p:cNvCxnSpPr>
            <a:cxnSpLocks/>
          </p:cNvCxnSpPr>
          <p:nvPr/>
        </p:nvCxnSpPr>
        <p:spPr>
          <a:xfrm>
            <a:off x="-289112" y="1378199"/>
            <a:ext cx="1102661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62;p41">
            <a:extLst>
              <a:ext uri="{FF2B5EF4-FFF2-40B4-BE49-F238E27FC236}">
                <a16:creationId xmlns:a16="http://schemas.microsoft.com/office/drawing/2014/main" id="{A8573FB7-F96B-4CA3-923F-98B8B9181A08}"/>
              </a:ext>
            </a:extLst>
          </p:cNvPr>
          <p:cNvSpPr/>
          <p:nvPr/>
        </p:nvSpPr>
        <p:spPr>
          <a:xfrm>
            <a:off x="4309451" y="2911288"/>
            <a:ext cx="4402002" cy="176705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2" name="Google Shape;657;p55">
            <a:extLst>
              <a:ext uri="{FF2B5EF4-FFF2-40B4-BE49-F238E27FC236}">
                <a16:creationId xmlns:a16="http://schemas.microsoft.com/office/drawing/2014/main" id="{663641BD-6B4B-4386-99BA-8B517507E0BE}"/>
              </a:ext>
            </a:extLst>
          </p:cNvPr>
          <p:cNvCxnSpPr>
            <a:cxnSpLocks/>
          </p:cNvCxnSpPr>
          <p:nvPr/>
        </p:nvCxnSpPr>
        <p:spPr>
          <a:xfrm>
            <a:off x="8711452" y="3910729"/>
            <a:ext cx="1102661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49;p40">
            <a:extLst>
              <a:ext uri="{FF2B5EF4-FFF2-40B4-BE49-F238E27FC236}">
                <a16:creationId xmlns:a16="http://schemas.microsoft.com/office/drawing/2014/main" id="{E24AD188-A649-413A-93FF-481EFE050BE7}"/>
              </a:ext>
            </a:extLst>
          </p:cNvPr>
          <p:cNvSpPr txBox="1">
            <a:spLocks/>
          </p:cNvSpPr>
          <p:nvPr/>
        </p:nvSpPr>
        <p:spPr>
          <a:xfrm>
            <a:off x="4309450" y="3049827"/>
            <a:ext cx="4353511" cy="148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/>
                </a:solidFill>
              </a:rPr>
              <a:t>Desafio: </a:t>
            </a:r>
            <a:r>
              <a:rPr lang="pt-PT" dirty="0">
                <a:solidFill>
                  <a:schemeClr val="bg1"/>
                </a:solidFill>
              </a:rPr>
              <a:t>encontrar a dimensão adequada para o </a:t>
            </a:r>
            <a:r>
              <a:rPr lang="pt-PT" dirty="0" err="1">
                <a:solidFill>
                  <a:schemeClr val="bg1"/>
                </a:solidFill>
              </a:rPr>
              <a:t>bottleneck</a:t>
            </a:r>
            <a:r>
              <a:rPr lang="pt-PT" dirty="0">
                <a:solidFill>
                  <a:schemeClr val="bg1"/>
                </a:solidFill>
              </a:rPr>
              <a:t>. </a:t>
            </a:r>
            <a:r>
              <a:rPr lang="pt-PT" b="1" dirty="0">
                <a:solidFill>
                  <a:schemeClr val="bg1"/>
                </a:solidFill>
              </a:rPr>
              <a:t>Solução: </a:t>
            </a:r>
            <a:r>
              <a:rPr lang="pt-PT" dirty="0">
                <a:solidFill>
                  <a:schemeClr val="bg1"/>
                </a:solidFill>
              </a:rPr>
              <a:t>introduzir uma variação nessa dimensão.</a:t>
            </a:r>
          </a:p>
          <a:p>
            <a:pPr marL="0" indent="0" algn="just">
              <a:buClr>
                <a:schemeClr val="bg1"/>
              </a:buClr>
            </a:pPr>
            <a:endParaRPr lang="pt-PT" sz="500" dirty="0">
              <a:solidFill>
                <a:schemeClr val="bg1"/>
              </a:solidFill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Nos </a:t>
            </a:r>
            <a:r>
              <a:rPr lang="pt-PT" b="1" dirty="0" err="1">
                <a:solidFill>
                  <a:schemeClr val="bg1"/>
                </a:solidFill>
              </a:rPr>
              <a:t>VAEs</a:t>
            </a:r>
            <a:r>
              <a:rPr lang="pt-PT" dirty="0">
                <a:solidFill>
                  <a:schemeClr val="bg1"/>
                </a:solidFill>
              </a:rPr>
              <a:t> os dados são mapeados como uma </a:t>
            </a:r>
            <a:r>
              <a:rPr lang="pt-PT" b="1" dirty="0">
                <a:solidFill>
                  <a:schemeClr val="bg1"/>
                </a:solidFill>
              </a:rPr>
              <a:t>distribuição</a:t>
            </a:r>
            <a:r>
              <a:rPr lang="pt-PT" dirty="0">
                <a:solidFill>
                  <a:schemeClr val="bg1"/>
                </a:solidFill>
              </a:rPr>
              <a:t> (através de 2 vetores).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PT" sz="700" dirty="0"/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Minimizar o erro de reconstrução, obtendo o máximo de informação possível.</a:t>
            </a:r>
          </a:p>
        </p:txBody>
      </p:sp>
    </p:spTree>
    <p:extLst>
      <p:ext uri="{BB962C8B-B14F-4D97-AF65-F5344CB8AC3E}">
        <p14:creationId xmlns:p14="http://schemas.microsoft.com/office/powerpoint/2010/main" val="53099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>
            <a:spLocks noGrp="1"/>
          </p:cNvSpPr>
          <p:nvPr>
            <p:ph type="ctrTitle"/>
          </p:nvPr>
        </p:nvSpPr>
        <p:spPr>
          <a:xfrm>
            <a:off x="1964850" y="246774"/>
            <a:ext cx="5214300" cy="94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NORMALIZING FLOW MODELS (NF)</a:t>
            </a:r>
          </a:p>
        </p:txBody>
      </p:sp>
      <p:sp>
        <p:nvSpPr>
          <p:cNvPr id="656" name="Google Shape;656;p55"/>
          <p:cNvSpPr txBox="1"/>
          <p:nvPr/>
        </p:nvSpPr>
        <p:spPr>
          <a:xfrm>
            <a:off x="813549" y="1188915"/>
            <a:ext cx="7864207" cy="158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Neste modelo ocorre a modelação da distribuição de probabilidade considerando o melhor fluxo de normalização.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Podemos usar a normalização para transformar distribuições simples em mais complexas através de um fluxo, ou seja, sucessivas transformações invertíveis compostas.</a:t>
            </a:r>
          </a:p>
        </p:txBody>
      </p:sp>
      <p:cxnSp>
        <p:nvCxnSpPr>
          <p:cNvPr id="657" name="Google Shape;657;p55"/>
          <p:cNvCxnSpPr>
            <a:cxnSpLocks/>
          </p:cNvCxnSpPr>
          <p:nvPr/>
        </p:nvCxnSpPr>
        <p:spPr>
          <a:xfrm flipV="1">
            <a:off x="833610" y="1188915"/>
            <a:ext cx="0" cy="132466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4132FA8-B97A-4455-AE47-31D2FF3FE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49" y="2657546"/>
            <a:ext cx="7510115" cy="18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22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>
            <a:spLocks noGrp="1"/>
          </p:cNvSpPr>
          <p:nvPr>
            <p:ph type="ctrTitle"/>
          </p:nvPr>
        </p:nvSpPr>
        <p:spPr>
          <a:xfrm>
            <a:off x="1964850" y="246774"/>
            <a:ext cx="5214300" cy="667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ENERGY BASED MODELS (</a:t>
            </a:r>
            <a:r>
              <a:rPr lang="pt-PT" dirty="0" err="1"/>
              <a:t>EBMs</a:t>
            </a:r>
            <a:r>
              <a:rPr lang="pt-PT" dirty="0"/>
              <a:t>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6" name="Google Shape;656;p55"/>
              <p:cNvSpPr txBox="1"/>
              <p:nvPr/>
            </p:nvSpPr>
            <p:spPr>
              <a:xfrm>
                <a:off x="813549" y="1188915"/>
                <a:ext cx="7864207" cy="15868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7145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pt-PT" dirty="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É baseado em conceitos da área da </a:t>
                </a:r>
                <a:r>
                  <a:rPr lang="pt-PT" dirty="0" err="1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Fisíca</a:t>
                </a:r>
                <a:r>
                  <a:rPr lang="pt-PT" dirty="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.</a:t>
                </a:r>
              </a:p>
              <a:p>
                <a:pPr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pt-PT" sz="700" dirty="0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17145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pt-PT" b="1" dirty="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Objetivo: </a:t>
                </a:r>
                <a:r>
                  <a:rPr lang="pt-PT" dirty="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encontrar uma distribuição que se adeque aos dados através da definição de uma função de energia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𝐸</m:t>
                    </m:r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(</m:t>
                    </m:r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𝑥</m:t>
                    </m:r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)</m:t>
                    </m:r>
                  </m:oMath>
                </a14:m>
                <a:r>
                  <a:rPr lang="pt-PT" dirty="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.</a:t>
                </a:r>
              </a:p>
              <a:p>
                <a:pPr marL="17145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pt-PT" sz="700" dirty="0">
                  <a:solidFill>
                    <a:srgbClr val="434343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17145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pt-PT" dirty="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Se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𝐸</m:t>
                    </m:r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(</m:t>
                    </m:r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𝑥</m:t>
                    </m:r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)=0 </m:t>
                    </m:r>
                  </m:oMath>
                </a14:m>
                <a:r>
                  <a:rPr lang="pt-PT" dirty="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então modelo respondeu de forma positiva.</a:t>
                </a:r>
              </a:p>
              <a:p>
                <a:pPr marL="17145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pt-PT" dirty="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Se </a:t>
                </a:r>
                <a14:m>
                  <m:oMath xmlns:m="http://schemas.openxmlformats.org/officeDocument/2006/math"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𝐸</m:t>
                    </m:r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(</m:t>
                    </m:r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𝑥</m:t>
                    </m:r>
                    <m:r>
                      <a:rPr lang="pt-PT" i="1" dirty="0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  <a:ea typeface="Roboto Condensed Light"/>
                        <a:cs typeface="Roboto Condensed Light"/>
                        <a:sym typeface="Roboto Condensed Light"/>
                      </a:rPr>
                      <m:t>)&gt;0 </m:t>
                    </m:r>
                  </m:oMath>
                </a14:m>
                <a:r>
                  <a:rPr lang="pt-PT" dirty="0">
                    <a:solidFill>
                      <a:srgbClr val="434343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então o modelo respondeu de forma negativa</a:t>
                </a:r>
              </a:p>
            </p:txBody>
          </p:sp>
        </mc:Choice>
        <mc:Fallback>
          <p:sp>
            <p:nvSpPr>
              <p:cNvPr id="656" name="Google Shape;656;p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49" y="1188915"/>
                <a:ext cx="7864207" cy="1586878"/>
              </a:xfrm>
              <a:prstGeom prst="rect">
                <a:avLst/>
              </a:prstGeom>
              <a:blipFill>
                <a:blip r:embed="rId3"/>
                <a:stretch>
                  <a:fillRect l="-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7" name="Google Shape;657;p55"/>
          <p:cNvCxnSpPr>
            <a:cxnSpLocks/>
          </p:cNvCxnSpPr>
          <p:nvPr/>
        </p:nvCxnSpPr>
        <p:spPr>
          <a:xfrm flipV="1">
            <a:off x="813549" y="1093087"/>
            <a:ext cx="0" cy="159721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28750EC-E3FC-4F36-BE92-7A639384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001" y="2775793"/>
            <a:ext cx="5546833" cy="19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28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>
            <a:spLocks noGrp="1"/>
          </p:cNvSpPr>
          <p:nvPr>
            <p:ph type="ctrTitle"/>
          </p:nvPr>
        </p:nvSpPr>
        <p:spPr>
          <a:xfrm>
            <a:off x="1964850" y="246774"/>
            <a:ext cx="5214300" cy="667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SCORE-BASED MODELS (</a:t>
            </a:r>
            <a:r>
              <a:rPr lang="pt-PT" dirty="0" err="1"/>
              <a:t>SGMs</a:t>
            </a:r>
            <a:r>
              <a:rPr lang="pt-PT" dirty="0"/>
              <a:t>)</a:t>
            </a:r>
          </a:p>
        </p:txBody>
      </p:sp>
      <p:sp>
        <p:nvSpPr>
          <p:cNvPr id="656" name="Google Shape;656;p55"/>
          <p:cNvSpPr txBox="1"/>
          <p:nvPr/>
        </p:nvSpPr>
        <p:spPr>
          <a:xfrm>
            <a:off x="813549" y="1188915"/>
            <a:ext cx="7864207" cy="123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Algoritmos responsáveis por inverter ruído previamente inserido utilizando uma função </a:t>
            </a:r>
            <a:r>
              <a:rPr lang="pt-PT" b="1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Score</a:t>
            </a: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PT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 treino da rede neuronal consiste em estimar a função Score para obter a distribuição dos dados fornecidos.</a:t>
            </a:r>
          </a:p>
        </p:txBody>
      </p:sp>
      <p:cxnSp>
        <p:nvCxnSpPr>
          <p:cNvPr id="657" name="Google Shape;657;p55"/>
          <p:cNvCxnSpPr>
            <a:cxnSpLocks/>
          </p:cNvCxnSpPr>
          <p:nvPr/>
        </p:nvCxnSpPr>
        <p:spPr>
          <a:xfrm flipV="1">
            <a:off x="813549" y="1093087"/>
            <a:ext cx="0" cy="1272262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0B82AF2-4D39-4A13-8047-C5F0D03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56" y="2451006"/>
            <a:ext cx="5399494" cy="233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509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2443187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APLICAÇÕES NO MUNDO REAL</a:t>
            </a:r>
            <a:endParaRPr dirty="0"/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ctrTitle"/>
          </p:nvPr>
        </p:nvSpPr>
        <p:spPr>
          <a:xfrm>
            <a:off x="1909719" y="246963"/>
            <a:ext cx="5214300" cy="653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CASOS E APLICAÇÕES</a:t>
            </a:r>
            <a:endParaRPr dirty="0"/>
          </a:p>
        </p:txBody>
      </p:sp>
      <p:sp>
        <p:nvSpPr>
          <p:cNvPr id="361" name="Google Shape;361;p45"/>
          <p:cNvSpPr txBox="1">
            <a:spLocks noGrp="1"/>
          </p:cNvSpPr>
          <p:nvPr>
            <p:ph type="subTitle" idx="1"/>
          </p:nvPr>
        </p:nvSpPr>
        <p:spPr>
          <a:xfrm>
            <a:off x="496189" y="1563452"/>
            <a:ext cx="2610458" cy="764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Em 2018, leiloou-se o primeiro quadro produzido usando </a:t>
            </a:r>
            <a:r>
              <a:rPr lang="pt-PT" sz="1400" dirty="0" err="1"/>
              <a:t>GANs</a:t>
            </a:r>
            <a:r>
              <a:rPr lang="pt-PT" sz="1400" dirty="0"/>
              <a:t>.</a:t>
            </a:r>
            <a:endParaRPr sz="1400" dirty="0"/>
          </a:p>
        </p:txBody>
      </p:sp>
      <p:sp>
        <p:nvSpPr>
          <p:cNvPr id="367" name="Google Shape;367;p45"/>
          <p:cNvSpPr txBox="1">
            <a:spLocks noGrp="1"/>
          </p:cNvSpPr>
          <p:nvPr>
            <p:ph type="subTitle" idx="8"/>
          </p:nvPr>
        </p:nvSpPr>
        <p:spPr>
          <a:xfrm>
            <a:off x="5080057" y="1812629"/>
            <a:ext cx="3010022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434343"/>
                </a:solidFill>
              </a:rPr>
              <a:t>A empresa </a:t>
            </a:r>
            <a:r>
              <a:rPr lang="pt-PT" sz="1400" dirty="0" err="1">
                <a:solidFill>
                  <a:srgbClr val="434343"/>
                </a:solidFill>
              </a:rPr>
              <a:t>Insilico</a:t>
            </a:r>
            <a:r>
              <a:rPr lang="pt-PT" sz="1400" dirty="0">
                <a:solidFill>
                  <a:srgbClr val="434343"/>
                </a:solidFill>
              </a:rPr>
              <a:t>, tem recorrido desde 2016, a modelos generativos profundos, para produzir novos medicamentos.</a:t>
            </a:r>
          </a:p>
        </p:txBody>
      </p:sp>
      <p:sp>
        <p:nvSpPr>
          <p:cNvPr id="369" name="Google Shape;369;p45"/>
          <p:cNvSpPr txBox="1">
            <a:spLocks noGrp="1"/>
          </p:cNvSpPr>
          <p:nvPr>
            <p:ph type="subTitle" idx="13"/>
          </p:nvPr>
        </p:nvSpPr>
        <p:spPr>
          <a:xfrm>
            <a:off x="4098049" y="2996917"/>
            <a:ext cx="4692972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rgbClr val="434343"/>
                </a:solidFill>
              </a:rPr>
              <a:t>GPT3 é um modelo de linguagem auto regressivo. É capaz de converter um dado texto passado como input, em código de uma dada linguagem que executa o que foi descrito nesse texto.</a:t>
            </a:r>
            <a:endParaRPr sz="1400" dirty="0"/>
          </a:p>
        </p:txBody>
      </p:sp>
      <p:cxnSp>
        <p:nvCxnSpPr>
          <p:cNvPr id="372" name="Google Shape;372;p45"/>
          <p:cNvCxnSpPr>
            <a:cxnSpLocks/>
          </p:cNvCxnSpPr>
          <p:nvPr/>
        </p:nvCxnSpPr>
        <p:spPr>
          <a:xfrm flipH="1" flipV="1">
            <a:off x="-121577" y="1445791"/>
            <a:ext cx="3594822" cy="1384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5"/>
          <p:cNvCxnSpPr>
            <a:cxnSpLocks/>
          </p:cNvCxnSpPr>
          <p:nvPr/>
        </p:nvCxnSpPr>
        <p:spPr>
          <a:xfrm flipH="1" flipV="1">
            <a:off x="5080057" y="1675788"/>
            <a:ext cx="4404009" cy="47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39FF19-1C39-4108-BEAE-5BCDFB259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7" y="2414451"/>
            <a:ext cx="2134379" cy="213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Google Shape;373;p45">
            <a:extLst>
              <a:ext uri="{FF2B5EF4-FFF2-40B4-BE49-F238E27FC236}">
                <a16:creationId xmlns:a16="http://schemas.microsoft.com/office/drawing/2014/main" id="{489A583A-E1AE-43F4-8C43-34A9124CF8A8}"/>
              </a:ext>
            </a:extLst>
          </p:cNvPr>
          <p:cNvCxnSpPr>
            <a:cxnSpLocks/>
          </p:cNvCxnSpPr>
          <p:nvPr/>
        </p:nvCxnSpPr>
        <p:spPr>
          <a:xfrm flipH="1" flipV="1">
            <a:off x="4012780" y="2861558"/>
            <a:ext cx="5242840" cy="3982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" name="Google Shape;5687;p69">
            <a:extLst>
              <a:ext uri="{FF2B5EF4-FFF2-40B4-BE49-F238E27FC236}">
                <a16:creationId xmlns:a16="http://schemas.microsoft.com/office/drawing/2014/main" id="{D7794E26-9C88-4BF8-A236-4B55FE55F653}"/>
              </a:ext>
            </a:extLst>
          </p:cNvPr>
          <p:cNvGrpSpPr/>
          <p:nvPr/>
        </p:nvGrpSpPr>
        <p:grpSpPr>
          <a:xfrm>
            <a:off x="4044201" y="2404549"/>
            <a:ext cx="376926" cy="370324"/>
            <a:chOff x="-40748275" y="3238700"/>
            <a:chExt cx="322600" cy="316950"/>
          </a:xfrm>
          <a:solidFill>
            <a:schemeClr val="bg2"/>
          </a:solidFill>
        </p:grpSpPr>
        <p:sp>
          <p:nvSpPr>
            <p:cNvPr id="79" name="Google Shape;5688;p69">
              <a:extLst>
                <a:ext uri="{FF2B5EF4-FFF2-40B4-BE49-F238E27FC236}">
                  <a16:creationId xmlns:a16="http://schemas.microsoft.com/office/drawing/2014/main" id="{0E756F6A-D2DC-4AD2-80C0-8310BD775EAB}"/>
                </a:ext>
              </a:extLst>
            </p:cNvPr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689;p69">
              <a:extLst>
                <a:ext uri="{FF2B5EF4-FFF2-40B4-BE49-F238E27FC236}">
                  <a16:creationId xmlns:a16="http://schemas.microsoft.com/office/drawing/2014/main" id="{106D032B-8261-4C59-B2D7-A42F38350E1F}"/>
                </a:ext>
              </a:extLst>
            </p:cNvPr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90;p69">
              <a:extLst>
                <a:ext uri="{FF2B5EF4-FFF2-40B4-BE49-F238E27FC236}">
                  <a16:creationId xmlns:a16="http://schemas.microsoft.com/office/drawing/2014/main" id="{74D5BDF9-F761-49F4-BCF5-5CDCFC4133D8}"/>
                </a:ext>
              </a:extLst>
            </p:cNvPr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91;p69">
              <a:extLst>
                <a:ext uri="{FF2B5EF4-FFF2-40B4-BE49-F238E27FC236}">
                  <a16:creationId xmlns:a16="http://schemas.microsoft.com/office/drawing/2014/main" id="{1A93E985-2754-4A91-A96A-8FE976737A46}"/>
                </a:ext>
              </a:extLst>
            </p:cNvPr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92;p69">
              <a:extLst>
                <a:ext uri="{FF2B5EF4-FFF2-40B4-BE49-F238E27FC236}">
                  <a16:creationId xmlns:a16="http://schemas.microsoft.com/office/drawing/2014/main" id="{87C23236-6E16-4FB4-BF0B-225A440FCF1E}"/>
                </a:ext>
              </a:extLst>
            </p:cNvPr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693;p69">
              <a:extLst>
                <a:ext uri="{FF2B5EF4-FFF2-40B4-BE49-F238E27FC236}">
                  <a16:creationId xmlns:a16="http://schemas.microsoft.com/office/drawing/2014/main" id="{8D2EEEEC-E0F1-4933-A8CA-A67E486DA0EF}"/>
                </a:ext>
              </a:extLst>
            </p:cNvPr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5965;p69">
            <a:extLst>
              <a:ext uri="{FF2B5EF4-FFF2-40B4-BE49-F238E27FC236}">
                <a16:creationId xmlns:a16="http://schemas.microsoft.com/office/drawing/2014/main" id="{E7D93C1A-17C5-4BC4-8DA2-03362ED129FF}"/>
              </a:ext>
            </a:extLst>
          </p:cNvPr>
          <p:cNvGrpSpPr/>
          <p:nvPr/>
        </p:nvGrpSpPr>
        <p:grpSpPr>
          <a:xfrm>
            <a:off x="5181332" y="1193872"/>
            <a:ext cx="353757" cy="352565"/>
            <a:chOff x="-26980600" y="3175500"/>
            <a:chExt cx="296950" cy="295950"/>
          </a:xfrm>
          <a:solidFill>
            <a:schemeClr val="bg2"/>
          </a:solidFill>
        </p:grpSpPr>
        <p:sp>
          <p:nvSpPr>
            <p:cNvPr id="86" name="Google Shape;5966;p69">
              <a:extLst>
                <a:ext uri="{FF2B5EF4-FFF2-40B4-BE49-F238E27FC236}">
                  <a16:creationId xmlns:a16="http://schemas.microsoft.com/office/drawing/2014/main" id="{1069CCE3-3F89-4976-B497-C0B8B353CA1E}"/>
                </a:ext>
              </a:extLst>
            </p:cNvPr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967;p69">
              <a:extLst>
                <a:ext uri="{FF2B5EF4-FFF2-40B4-BE49-F238E27FC236}">
                  <a16:creationId xmlns:a16="http://schemas.microsoft.com/office/drawing/2014/main" id="{D4378ACC-F1FF-447D-B2FE-30A6D06CC840}"/>
                </a:ext>
              </a:extLst>
            </p:cNvPr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968;p69">
              <a:extLst>
                <a:ext uri="{FF2B5EF4-FFF2-40B4-BE49-F238E27FC236}">
                  <a16:creationId xmlns:a16="http://schemas.microsoft.com/office/drawing/2014/main" id="{8B64DD6D-4F7C-4CAE-B95A-173C769D51EF}"/>
                </a:ext>
              </a:extLst>
            </p:cNvPr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7174;p72">
            <a:extLst>
              <a:ext uri="{FF2B5EF4-FFF2-40B4-BE49-F238E27FC236}">
                <a16:creationId xmlns:a16="http://schemas.microsoft.com/office/drawing/2014/main" id="{53339C3D-E276-453C-8A54-0CC2DE5A1777}"/>
              </a:ext>
            </a:extLst>
          </p:cNvPr>
          <p:cNvGrpSpPr/>
          <p:nvPr/>
        </p:nvGrpSpPr>
        <p:grpSpPr>
          <a:xfrm>
            <a:off x="700491" y="857335"/>
            <a:ext cx="437489" cy="466960"/>
            <a:chOff x="-46762575" y="3200500"/>
            <a:chExt cx="263100" cy="299325"/>
          </a:xfrm>
          <a:solidFill>
            <a:schemeClr val="bg2"/>
          </a:solidFill>
        </p:grpSpPr>
        <p:sp>
          <p:nvSpPr>
            <p:cNvPr id="90" name="Google Shape;7175;p72">
              <a:extLst>
                <a:ext uri="{FF2B5EF4-FFF2-40B4-BE49-F238E27FC236}">
                  <a16:creationId xmlns:a16="http://schemas.microsoft.com/office/drawing/2014/main" id="{5B3010E4-C8A5-4AEF-BE96-4E294F674E26}"/>
                </a:ext>
              </a:extLst>
            </p:cNvPr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176;p72">
              <a:extLst>
                <a:ext uri="{FF2B5EF4-FFF2-40B4-BE49-F238E27FC236}">
                  <a16:creationId xmlns:a16="http://schemas.microsoft.com/office/drawing/2014/main" id="{ACFD4CFB-474E-4119-A0F4-4DA1B7D837FA}"/>
                </a:ext>
              </a:extLst>
            </p:cNvPr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177;p72">
              <a:extLst>
                <a:ext uri="{FF2B5EF4-FFF2-40B4-BE49-F238E27FC236}">
                  <a16:creationId xmlns:a16="http://schemas.microsoft.com/office/drawing/2014/main" id="{A64A318C-C448-4C9E-9DA1-9874D760E40A}"/>
                </a:ext>
              </a:extLst>
            </p:cNvPr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178;p72">
              <a:extLst>
                <a:ext uri="{FF2B5EF4-FFF2-40B4-BE49-F238E27FC236}">
                  <a16:creationId xmlns:a16="http://schemas.microsoft.com/office/drawing/2014/main" id="{20838B40-E2FE-4BB7-A92C-9E7C98E6B456}"/>
                </a:ext>
              </a:extLst>
            </p:cNvPr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179;p72">
              <a:extLst>
                <a:ext uri="{FF2B5EF4-FFF2-40B4-BE49-F238E27FC236}">
                  <a16:creationId xmlns:a16="http://schemas.microsoft.com/office/drawing/2014/main" id="{DD4A653E-6215-4300-B48E-FEF711AACA95}"/>
                </a:ext>
              </a:extLst>
            </p:cNvPr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7" name="Google Shape;372;p45">
            <a:extLst>
              <a:ext uri="{FF2B5EF4-FFF2-40B4-BE49-F238E27FC236}">
                <a16:creationId xmlns:a16="http://schemas.microsoft.com/office/drawing/2014/main" id="{981C97C9-1EEA-4E56-86AF-760546A8882F}"/>
              </a:ext>
            </a:extLst>
          </p:cNvPr>
          <p:cNvCxnSpPr>
            <a:cxnSpLocks/>
          </p:cNvCxnSpPr>
          <p:nvPr/>
        </p:nvCxnSpPr>
        <p:spPr>
          <a:xfrm flipH="1">
            <a:off x="5822208" y="4250150"/>
            <a:ext cx="3321792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367;p45">
            <a:hlinkClick r:id="rId4"/>
            <a:extLst>
              <a:ext uri="{FF2B5EF4-FFF2-40B4-BE49-F238E27FC236}">
                <a16:creationId xmlns:a16="http://schemas.microsoft.com/office/drawing/2014/main" id="{17C23DC7-3149-41CA-8FA8-B392FB76444A}"/>
              </a:ext>
            </a:extLst>
          </p:cNvPr>
          <p:cNvSpPr txBox="1">
            <a:spLocks/>
          </p:cNvSpPr>
          <p:nvPr/>
        </p:nvSpPr>
        <p:spPr>
          <a:xfrm>
            <a:off x="5918545" y="4329183"/>
            <a:ext cx="3010022" cy="4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pt-PT" sz="1400" u="sng" dirty="0">
                <a:solidFill>
                  <a:srgbClr val="0F2877"/>
                </a:solidFill>
              </a:rPr>
              <a:t>https://thispersondoesnotexist.com/</a:t>
            </a:r>
          </a:p>
        </p:txBody>
      </p:sp>
      <p:grpSp>
        <p:nvGrpSpPr>
          <p:cNvPr id="99" name="Google Shape;11251;p63">
            <a:extLst>
              <a:ext uri="{FF2B5EF4-FFF2-40B4-BE49-F238E27FC236}">
                <a16:creationId xmlns:a16="http://schemas.microsoft.com/office/drawing/2014/main" id="{1539748A-860E-4F39-A588-93E2FB8ED5A2}"/>
              </a:ext>
            </a:extLst>
          </p:cNvPr>
          <p:cNvGrpSpPr/>
          <p:nvPr/>
        </p:nvGrpSpPr>
        <p:grpSpPr>
          <a:xfrm>
            <a:off x="5645980" y="4382839"/>
            <a:ext cx="352455" cy="340168"/>
            <a:chOff x="3857225" y="238125"/>
            <a:chExt cx="500575" cy="483125"/>
          </a:xfrm>
          <a:solidFill>
            <a:schemeClr val="bg2"/>
          </a:solidFill>
        </p:grpSpPr>
        <p:sp>
          <p:nvSpPr>
            <p:cNvPr id="100" name="Google Shape;11252;p63">
              <a:extLst>
                <a:ext uri="{FF2B5EF4-FFF2-40B4-BE49-F238E27FC236}">
                  <a16:creationId xmlns:a16="http://schemas.microsoft.com/office/drawing/2014/main" id="{0CCE311F-BA05-4216-AA5E-F5EF858D3867}"/>
                </a:ext>
              </a:extLst>
            </p:cNvPr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11253;p63">
              <a:extLst>
                <a:ext uri="{FF2B5EF4-FFF2-40B4-BE49-F238E27FC236}">
                  <a16:creationId xmlns:a16="http://schemas.microsoft.com/office/drawing/2014/main" id="{651025CD-31D9-475D-BE76-61283CD83085}"/>
                </a:ext>
              </a:extLst>
            </p:cNvPr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11254;p63">
              <a:extLst>
                <a:ext uri="{FF2B5EF4-FFF2-40B4-BE49-F238E27FC236}">
                  <a16:creationId xmlns:a16="http://schemas.microsoft.com/office/drawing/2014/main" id="{1374DFD7-A588-4097-ACD3-F32713DB2882}"/>
                </a:ext>
              </a:extLst>
            </p:cNvPr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11255;p63">
              <a:extLst>
                <a:ext uri="{FF2B5EF4-FFF2-40B4-BE49-F238E27FC236}">
                  <a16:creationId xmlns:a16="http://schemas.microsoft.com/office/drawing/2014/main" id="{41142424-741D-4479-993B-DCAD3459926E}"/>
                </a:ext>
              </a:extLst>
            </p:cNvPr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" name="Google Shape;11256;p63">
              <a:extLst>
                <a:ext uri="{FF2B5EF4-FFF2-40B4-BE49-F238E27FC236}">
                  <a16:creationId xmlns:a16="http://schemas.microsoft.com/office/drawing/2014/main" id="{76BCB774-2DBC-471B-BF9B-0979E9EA868F}"/>
                </a:ext>
              </a:extLst>
            </p:cNvPr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" name="Google Shape;11257;p63">
              <a:extLst>
                <a:ext uri="{FF2B5EF4-FFF2-40B4-BE49-F238E27FC236}">
                  <a16:creationId xmlns:a16="http://schemas.microsoft.com/office/drawing/2014/main" id="{55F26784-5371-4F6B-8B2F-2C4C5F82D75C}"/>
                </a:ext>
              </a:extLst>
            </p:cNvPr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" name="Google Shape;11258;p63">
              <a:extLst>
                <a:ext uri="{FF2B5EF4-FFF2-40B4-BE49-F238E27FC236}">
                  <a16:creationId xmlns:a16="http://schemas.microsoft.com/office/drawing/2014/main" id="{A5A4540D-2FA5-4DED-827D-44A943EA0E46}"/>
                </a:ext>
              </a:extLst>
            </p:cNvPr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69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</a:t>
            </a:r>
            <a:endParaRPr dirty="0"/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5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2" name="Google Shape;172;p35">
            <a:hlinkClick r:id="rId7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47066" y="1167854"/>
            <a:ext cx="231753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GENERATIVE vs. DISCRMINATIVE MODELS</a:t>
            </a:r>
            <a:endParaRPr dirty="0"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GENERATIVE MODELS</a:t>
            </a:r>
            <a:endParaRPr dirty="0"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 DE MODELOS</a:t>
            </a:r>
            <a:endParaRPr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APLICAÇÕES</a:t>
            </a:r>
            <a:endParaRPr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</a:t>
            </a:r>
            <a:endParaRPr dirty="0"/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5"/>
          <p:cNvSpPr txBox="1">
            <a:spLocks noGrp="1"/>
          </p:cNvSpPr>
          <p:nvPr>
            <p:ph type="ctrTitle"/>
          </p:nvPr>
        </p:nvSpPr>
        <p:spPr>
          <a:xfrm>
            <a:off x="1813709" y="397914"/>
            <a:ext cx="5214300" cy="667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</a:t>
            </a:r>
          </a:p>
        </p:txBody>
      </p:sp>
      <p:sp>
        <p:nvSpPr>
          <p:cNvPr id="656" name="Google Shape;656;p55"/>
          <p:cNvSpPr txBox="1"/>
          <p:nvPr/>
        </p:nvSpPr>
        <p:spPr>
          <a:xfrm>
            <a:off x="1584367" y="1151584"/>
            <a:ext cx="7864207" cy="123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Modelos generativos profundos revelam-se bastante úteis em contexto real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PT" sz="16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Estes modelos levantam algumas questões éticas.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PT" sz="16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Aumento da dificuldade em distinguir o autêntico do fictício.</a:t>
            </a:r>
          </a:p>
        </p:txBody>
      </p:sp>
      <p:cxnSp>
        <p:nvCxnSpPr>
          <p:cNvPr id="657" name="Google Shape;657;p55"/>
          <p:cNvCxnSpPr>
            <a:cxnSpLocks/>
          </p:cNvCxnSpPr>
          <p:nvPr/>
        </p:nvCxnSpPr>
        <p:spPr>
          <a:xfrm flipV="1">
            <a:off x="1418112" y="1130820"/>
            <a:ext cx="0" cy="144093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86" name="Picture 2" descr="Does Deep Learning Really Require “Big Data”? — No! | by Zach Monge, PhD |  Towards Data Science">
            <a:extLst>
              <a:ext uri="{FF2B5EF4-FFF2-40B4-BE49-F238E27FC236}">
                <a16:creationId xmlns:a16="http://schemas.microsoft.com/office/drawing/2014/main" id="{CAE5320A-5817-4573-A837-903D667E9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10" y="2646494"/>
            <a:ext cx="3150297" cy="222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81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21219" y="1243822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DEEP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GENERATIVE MODELS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55919" y="2866287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APRENDIZAGEM PROFUNDA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84000" y="3008528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4874734B-41BC-484B-9642-3AA4F58E121D}"/>
              </a:ext>
            </a:extLst>
          </p:cNvPr>
          <p:cNvSpPr txBox="1"/>
          <p:nvPr/>
        </p:nvSpPr>
        <p:spPr>
          <a:xfrm>
            <a:off x="7263325" y="4027810"/>
            <a:ext cx="2258499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accent5"/>
                </a:solidFill>
              </a:rPr>
              <a:t>Ana Filipa Pereira  </a:t>
            </a:r>
            <a:r>
              <a:rPr lang="pt-PT" sz="900" dirty="0">
                <a:solidFill>
                  <a:schemeClr val="accent5"/>
                </a:solidFill>
              </a:rPr>
              <a:t>PG46978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accent5"/>
                </a:solidFill>
              </a:rPr>
              <a:t>Carolina Santejo    </a:t>
            </a:r>
            <a:r>
              <a:rPr lang="pt-PT" sz="900" dirty="0">
                <a:solidFill>
                  <a:schemeClr val="accent5"/>
                </a:solidFill>
              </a:rPr>
              <a:t>PG47102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accent5"/>
                </a:solidFill>
              </a:rPr>
              <a:t>Luís Pinto               </a:t>
            </a:r>
            <a:r>
              <a:rPr lang="pt-PT" sz="900" dirty="0">
                <a:solidFill>
                  <a:schemeClr val="accent5"/>
                </a:solidFill>
              </a:rPr>
              <a:t>PG47428</a:t>
            </a:r>
          </a:p>
          <a:p>
            <a:pPr>
              <a:spcAft>
                <a:spcPts val="600"/>
              </a:spcAft>
            </a:pPr>
            <a:r>
              <a:rPr lang="pt-PT" sz="900" b="1" dirty="0">
                <a:solidFill>
                  <a:schemeClr val="accent5"/>
                </a:solidFill>
              </a:rPr>
              <a:t>Raquel Costa         </a:t>
            </a:r>
            <a:r>
              <a:rPr lang="pt-PT" sz="900" dirty="0">
                <a:solidFill>
                  <a:schemeClr val="accent5"/>
                </a:solidFill>
              </a:rPr>
              <a:t>PG47600</a:t>
            </a:r>
          </a:p>
          <a:p>
            <a:pPr>
              <a:spcAft>
                <a:spcPts val="450"/>
              </a:spcAft>
            </a:pPr>
            <a:endParaRPr lang="pt-PT" sz="105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912CA1-ABEC-4EE9-A91B-90D6CD30E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70" y="132440"/>
            <a:ext cx="1257375" cy="11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5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49"/>
          <p:cNvCxnSpPr/>
          <p:nvPr/>
        </p:nvCxnSpPr>
        <p:spPr>
          <a:xfrm>
            <a:off x="2474472" y="4081200"/>
            <a:ext cx="0" cy="10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48;p40">
            <a:extLst>
              <a:ext uri="{FF2B5EF4-FFF2-40B4-BE49-F238E27FC236}">
                <a16:creationId xmlns:a16="http://schemas.microsoft.com/office/drawing/2014/main" id="{7AA43177-963A-44BB-A21A-432ACBEF16DB}"/>
              </a:ext>
            </a:extLst>
          </p:cNvPr>
          <p:cNvSpPr txBox="1">
            <a:spLocks/>
          </p:cNvSpPr>
          <p:nvPr/>
        </p:nvSpPr>
        <p:spPr>
          <a:xfrm>
            <a:off x="1702300" y="155998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pt-PT" sz="2400" dirty="0"/>
              <a:t>REDES NEURONAIS PROFUNDAS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2DBDEB90-E771-445A-8444-87DEAF41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34" y="1525078"/>
            <a:ext cx="4793931" cy="231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262;p41">
            <a:extLst>
              <a:ext uri="{FF2B5EF4-FFF2-40B4-BE49-F238E27FC236}">
                <a16:creationId xmlns:a16="http://schemas.microsoft.com/office/drawing/2014/main" id="{9DFC0D8F-1821-4A91-B8D8-3BC681D29B09}"/>
              </a:ext>
            </a:extLst>
          </p:cNvPr>
          <p:cNvSpPr/>
          <p:nvPr/>
        </p:nvSpPr>
        <p:spPr>
          <a:xfrm>
            <a:off x="141194" y="1256762"/>
            <a:ext cx="4632512" cy="294533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49;p40">
            <a:extLst>
              <a:ext uri="{FF2B5EF4-FFF2-40B4-BE49-F238E27FC236}">
                <a16:creationId xmlns:a16="http://schemas.microsoft.com/office/drawing/2014/main" id="{EC25AEC9-F384-4369-A0A9-1C73E4A663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5780" y="1374251"/>
            <a:ext cx="4276220" cy="2888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Arquitetura que imita os </a:t>
            </a:r>
            <a:r>
              <a:rPr lang="pt-PT" b="1" dirty="0">
                <a:solidFill>
                  <a:schemeClr val="bg1"/>
                </a:solidFill>
              </a:rPr>
              <a:t>processos cognitivos </a:t>
            </a:r>
            <a:r>
              <a:rPr lang="pt-PT" dirty="0">
                <a:solidFill>
                  <a:schemeClr val="bg1"/>
                </a:solidFill>
              </a:rPr>
              <a:t>humanos, e processa com elevado desempenho grandes volumes de dados, tais como </a:t>
            </a:r>
            <a:r>
              <a:rPr lang="pt-PT" b="1" dirty="0">
                <a:solidFill>
                  <a:schemeClr val="bg1"/>
                </a:solidFill>
              </a:rPr>
              <a:t>texto</a:t>
            </a:r>
            <a:r>
              <a:rPr lang="pt-PT" dirty="0">
                <a:solidFill>
                  <a:schemeClr val="bg1"/>
                </a:solidFill>
              </a:rPr>
              <a:t>, </a:t>
            </a:r>
            <a:r>
              <a:rPr lang="pt-PT" b="1" dirty="0">
                <a:solidFill>
                  <a:schemeClr val="bg1"/>
                </a:solidFill>
              </a:rPr>
              <a:t>voz</a:t>
            </a:r>
            <a:r>
              <a:rPr lang="pt-PT" dirty="0">
                <a:solidFill>
                  <a:schemeClr val="bg1"/>
                </a:solidFill>
              </a:rPr>
              <a:t> e </a:t>
            </a:r>
            <a:r>
              <a:rPr lang="pt-PT" b="1" dirty="0">
                <a:solidFill>
                  <a:schemeClr val="bg1"/>
                </a:solidFill>
              </a:rPr>
              <a:t>imagem</a:t>
            </a:r>
            <a:r>
              <a:rPr lang="pt-PT" dirty="0">
                <a:solidFill>
                  <a:schemeClr val="bg1"/>
                </a:solidFill>
              </a:rPr>
              <a:t>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PT" dirty="0">
              <a:solidFill>
                <a:schemeClr val="bg1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/>
                </a:solidFill>
              </a:rPr>
              <a:t>Objetivo: </a:t>
            </a:r>
            <a:r>
              <a:rPr lang="pt-PT" dirty="0">
                <a:solidFill>
                  <a:schemeClr val="bg1"/>
                </a:solidFill>
              </a:rPr>
              <a:t>modelar padrões complexos, para adquirir a capacidade de </a:t>
            </a:r>
            <a:r>
              <a:rPr lang="pt-PT" b="1" dirty="0">
                <a:solidFill>
                  <a:schemeClr val="bg1"/>
                </a:solidFill>
              </a:rPr>
              <a:t>prever</a:t>
            </a:r>
            <a:r>
              <a:rPr lang="pt-PT" dirty="0">
                <a:solidFill>
                  <a:schemeClr val="bg1"/>
                </a:solidFill>
              </a:rPr>
              <a:t> e reagir de acordo com os estímulos externos aos quais está sujeito.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PT" dirty="0">
              <a:solidFill>
                <a:schemeClr val="bg1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São compostas por uma camada de input, outra de output, as camadas entre estas duas são denominadas por camadas escondidas.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PT" dirty="0">
              <a:solidFill>
                <a:schemeClr val="bg1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/>
                </a:solidFill>
              </a:rPr>
              <a:t>Principal vantagem: </a:t>
            </a:r>
            <a:r>
              <a:rPr lang="pt-PT" dirty="0">
                <a:solidFill>
                  <a:schemeClr val="bg1"/>
                </a:solidFill>
              </a:rPr>
              <a:t>Inúmeras possibilidades de ajustes, logo a probabilidade de encontrar uma melhor combinação é maior.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114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1586753" y="2307513"/>
            <a:ext cx="6329832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GENERATIVE vs. DISCRIMINATIVE MODELS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37285" y="17533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0" y="20493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GENERATIVOS VS. DISCRIMINATIVOS</a:t>
            </a:r>
            <a:endParaRPr dirty="0"/>
          </a:p>
        </p:txBody>
      </p:sp>
      <p:sp>
        <p:nvSpPr>
          <p:cNvPr id="299" name="Google Shape;299;p43"/>
          <p:cNvSpPr txBox="1">
            <a:spLocks noGrp="1"/>
          </p:cNvSpPr>
          <p:nvPr>
            <p:ph type="subTitle" idx="1"/>
          </p:nvPr>
        </p:nvSpPr>
        <p:spPr>
          <a:xfrm>
            <a:off x="1122829" y="1691576"/>
            <a:ext cx="2201916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dk1"/>
                </a:solidFill>
              </a:rPr>
              <a:t>Procuram encontrar padrões que manifestem os diferentes atributos ou categorias dentro de um determinado input.</a:t>
            </a:r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870732" y="1396830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GENERATIVOS</a:t>
            </a:r>
            <a:endParaRPr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5599668" y="1340761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MODELOS DISCRIMINATIVOS</a:t>
            </a:r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3"/>
          </p:nvPr>
        </p:nvSpPr>
        <p:spPr>
          <a:xfrm>
            <a:off x="5713518" y="1684880"/>
            <a:ext cx="2445899" cy="1204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chemeClr val="dk1"/>
                </a:solidFill>
              </a:rPr>
              <a:t>Procuram, consoante um conjunto de dados, distinguir a que categoria os mesmos pertencem, conseguindo expor os limites entre as diferentes classes de um </a:t>
            </a:r>
            <a:r>
              <a:rPr lang="pt-PT" sz="1200" dirty="0" err="1">
                <a:solidFill>
                  <a:schemeClr val="dk1"/>
                </a:solidFill>
              </a:rPr>
              <a:t>dataset</a:t>
            </a:r>
            <a:r>
              <a:rPr lang="pt-PT" sz="1200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4" name="Google Shape;304;p43"/>
          <p:cNvCxnSpPr/>
          <p:nvPr/>
        </p:nvCxnSpPr>
        <p:spPr>
          <a:xfrm>
            <a:off x="4462206" y="1259020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" name="Picture 2">
            <a:extLst>
              <a:ext uri="{FF2B5EF4-FFF2-40B4-BE49-F238E27FC236}">
                <a16:creationId xmlns:a16="http://schemas.microsoft.com/office/drawing/2014/main" id="{E2E04A33-5F83-4256-96DF-0F5C1244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28" y="2500447"/>
            <a:ext cx="3180156" cy="243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2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0" y="20493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GENERATIVOS VS. DISCRIMINATIVOS</a:t>
            </a:r>
            <a:endParaRPr dirty="0"/>
          </a:p>
        </p:txBody>
      </p:sp>
      <p:sp>
        <p:nvSpPr>
          <p:cNvPr id="299" name="Google Shape;299;p43"/>
          <p:cNvSpPr txBox="1">
            <a:spLocks noGrp="1"/>
          </p:cNvSpPr>
          <p:nvPr>
            <p:ph type="subTitle" idx="1"/>
          </p:nvPr>
        </p:nvSpPr>
        <p:spPr>
          <a:xfrm>
            <a:off x="1122829" y="1691576"/>
            <a:ext cx="2201916" cy="808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 err="1">
                <a:solidFill>
                  <a:schemeClr val="dk1"/>
                </a:solidFill>
              </a:rPr>
              <a:t>Naive</a:t>
            </a:r>
            <a:r>
              <a:rPr lang="pt-PT" sz="1200" dirty="0">
                <a:solidFill>
                  <a:schemeClr val="dk1"/>
                </a:solidFill>
              </a:rPr>
              <a:t> </a:t>
            </a:r>
            <a:r>
              <a:rPr lang="pt-PT" sz="1200" dirty="0" err="1">
                <a:solidFill>
                  <a:schemeClr val="dk1"/>
                </a:solidFill>
              </a:rPr>
              <a:t>Bayes</a:t>
            </a:r>
            <a:r>
              <a:rPr lang="pt-PT" sz="1200" dirty="0">
                <a:solidFill>
                  <a:schemeClr val="dk1"/>
                </a:solidFill>
              </a:rPr>
              <a:t>, Linear </a:t>
            </a:r>
            <a:r>
              <a:rPr lang="pt-PT" sz="1200" dirty="0" err="1">
                <a:solidFill>
                  <a:schemeClr val="dk1"/>
                </a:solidFill>
              </a:rPr>
              <a:t>Discriminant</a:t>
            </a:r>
            <a:r>
              <a:rPr lang="pt-PT" sz="1200" dirty="0">
                <a:solidFill>
                  <a:schemeClr val="dk1"/>
                </a:solidFill>
              </a:rPr>
              <a:t> </a:t>
            </a:r>
            <a:r>
              <a:rPr lang="pt-PT" sz="1200" dirty="0" err="1">
                <a:solidFill>
                  <a:schemeClr val="dk1"/>
                </a:solidFill>
              </a:rPr>
              <a:t>Analysis</a:t>
            </a:r>
            <a:r>
              <a:rPr lang="pt-PT" sz="1200" dirty="0">
                <a:solidFill>
                  <a:schemeClr val="dk1"/>
                </a:solidFill>
              </a:rPr>
              <a:t> (LDA) e </a:t>
            </a:r>
            <a:r>
              <a:rPr lang="pt-PT" sz="1200" dirty="0" err="1">
                <a:solidFill>
                  <a:schemeClr val="dk1"/>
                </a:solidFill>
              </a:rPr>
              <a:t>Hidden</a:t>
            </a:r>
            <a:r>
              <a:rPr lang="pt-PT" sz="1200" dirty="0">
                <a:solidFill>
                  <a:schemeClr val="dk1"/>
                </a:solidFill>
              </a:rPr>
              <a:t> </a:t>
            </a:r>
            <a:r>
              <a:rPr lang="pt-PT" sz="1200" dirty="0" err="1">
                <a:solidFill>
                  <a:schemeClr val="dk1"/>
                </a:solidFill>
              </a:rPr>
              <a:t>Markov</a:t>
            </a:r>
            <a:r>
              <a:rPr lang="pt-PT" sz="1200" dirty="0">
                <a:solidFill>
                  <a:schemeClr val="dk1"/>
                </a:solidFill>
              </a:rPr>
              <a:t> </a:t>
            </a:r>
            <a:r>
              <a:rPr lang="pt-PT" sz="1200" dirty="0" err="1">
                <a:solidFill>
                  <a:schemeClr val="dk1"/>
                </a:solidFill>
              </a:rPr>
              <a:t>Model</a:t>
            </a:r>
            <a:r>
              <a:rPr lang="pt-PT" sz="1200" dirty="0">
                <a:solidFill>
                  <a:schemeClr val="dk1"/>
                </a:solidFill>
              </a:rPr>
              <a:t> (</a:t>
            </a:r>
            <a:r>
              <a:rPr lang="pt-PT" sz="1200" dirty="0" err="1">
                <a:solidFill>
                  <a:schemeClr val="dk1"/>
                </a:solidFill>
              </a:rPr>
              <a:t>HMMs</a:t>
            </a:r>
            <a:r>
              <a:rPr lang="pt-PT" sz="1200" dirty="0">
                <a:solidFill>
                  <a:schemeClr val="dk1"/>
                </a:solidFill>
              </a:rPr>
              <a:t>).</a:t>
            </a:r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870732" y="1396830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GENERATIVOS</a:t>
            </a:r>
            <a:endParaRPr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5599668" y="1340761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MODELOS DISCRIMINATIVOS</a:t>
            </a:r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3"/>
          </p:nvPr>
        </p:nvSpPr>
        <p:spPr>
          <a:xfrm>
            <a:off x="5713518" y="1684880"/>
            <a:ext cx="2445899" cy="759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chemeClr val="dk1"/>
                </a:solidFill>
              </a:rPr>
              <a:t>Árvores de Decisão, Regressão Logística, </a:t>
            </a:r>
            <a:r>
              <a:rPr lang="pt-PT" sz="1200" dirty="0" err="1">
                <a:solidFill>
                  <a:schemeClr val="dk1"/>
                </a:solidFill>
              </a:rPr>
              <a:t>Random</a:t>
            </a:r>
            <a:r>
              <a:rPr lang="pt-PT" sz="1200" dirty="0">
                <a:solidFill>
                  <a:schemeClr val="dk1"/>
                </a:solidFill>
              </a:rPr>
              <a:t> </a:t>
            </a:r>
            <a:r>
              <a:rPr lang="pt-PT" sz="1200" dirty="0" err="1">
                <a:solidFill>
                  <a:schemeClr val="dk1"/>
                </a:solidFill>
              </a:rPr>
              <a:t>Forests</a:t>
            </a:r>
            <a:r>
              <a:rPr lang="pt-PT" sz="1200" dirty="0">
                <a:solidFill>
                  <a:schemeClr val="dk1"/>
                </a:solidFill>
              </a:rPr>
              <a:t> e </a:t>
            </a:r>
            <a:r>
              <a:rPr lang="pt-PT" sz="1200" dirty="0" err="1">
                <a:solidFill>
                  <a:schemeClr val="dk1"/>
                </a:solidFill>
              </a:rPr>
              <a:t>Support</a:t>
            </a:r>
            <a:r>
              <a:rPr lang="pt-PT" sz="1200" dirty="0">
                <a:solidFill>
                  <a:schemeClr val="dk1"/>
                </a:solidFill>
              </a:rPr>
              <a:t> </a:t>
            </a:r>
            <a:r>
              <a:rPr lang="pt-PT" sz="1200" dirty="0" err="1">
                <a:solidFill>
                  <a:schemeClr val="dk1"/>
                </a:solidFill>
              </a:rPr>
              <a:t>Vector</a:t>
            </a:r>
            <a:r>
              <a:rPr lang="pt-PT" sz="1200" dirty="0">
                <a:solidFill>
                  <a:schemeClr val="dk1"/>
                </a:solidFill>
              </a:rPr>
              <a:t> </a:t>
            </a:r>
            <a:r>
              <a:rPr lang="pt-PT" sz="1200" dirty="0" err="1">
                <a:solidFill>
                  <a:schemeClr val="dk1"/>
                </a:solidFill>
              </a:rPr>
              <a:t>Machine</a:t>
            </a:r>
            <a:r>
              <a:rPr lang="pt-PT" sz="1200" dirty="0">
                <a:solidFill>
                  <a:schemeClr val="dk1"/>
                </a:solidFill>
              </a:rPr>
              <a:t> (SVM).</a:t>
            </a:r>
            <a:endParaRPr dirty="0"/>
          </a:p>
        </p:txBody>
      </p:sp>
      <p:cxnSp>
        <p:nvCxnSpPr>
          <p:cNvPr id="304" name="Google Shape;304;p43"/>
          <p:cNvCxnSpPr>
            <a:cxnSpLocks/>
          </p:cNvCxnSpPr>
          <p:nvPr/>
        </p:nvCxnSpPr>
        <p:spPr>
          <a:xfrm>
            <a:off x="4462206" y="1259020"/>
            <a:ext cx="0" cy="118535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378E14-9D75-4B19-B0E3-6C8457394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73" y="2571750"/>
            <a:ext cx="3221691" cy="207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59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GENERATIVE MODELS</a:t>
            </a:r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69903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47" name="Google Shape;347;p44"/>
          <p:cNvCxnSpPr/>
          <p:nvPr/>
        </p:nvCxnSpPr>
        <p:spPr>
          <a:xfrm>
            <a:off x="7583400" y="2946406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3834325" y="1341172"/>
            <a:ext cx="4943254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PT" dirty="0"/>
              <a:t>São </a:t>
            </a:r>
            <a:r>
              <a:rPr lang="pt-PT" b="1" dirty="0"/>
              <a:t>redes neuronais</a:t>
            </a:r>
            <a:r>
              <a:rPr lang="pt-PT" dirty="0"/>
              <a:t>, com várias camadas escondidas, treinadas para aproximar </a:t>
            </a:r>
            <a:r>
              <a:rPr lang="pt-PT" b="1" dirty="0"/>
              <a:t>distribuições probabilísticas </a:t>
            </a:r>
            <a:r>
              <a:rPr lang="pt-PT" dirty="0"/>
              <a:t>complicadas de grandes dimensões, utilizando um número significativo de amostras.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3563472" y="452053"/>
            <a:ext cx="5484960" cy="8875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GENERATIVE MODELS</a:t>
            </a:r>
            <a:endParaRPr dirty="0"/>
          </a:p>
        </p:txBody>
      </p:sp>
      <p:cxnSp>
        <p:nvCxnSpPr>
          <p:cNvPr id="207" name="Google Shape;207;p37"/>
          <p:cNvCxnSpPr>
            <a:cxnSpLocks/>
          </p:cNvCxnSpPr>
          <p:nvPr/>
        </p:nvCxnSpPr>
        <p:spPr>
          <a:xfrm>
            <a:off x="3563471" y="1252452"/>
            <a:ext cx="5580529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5A2974-D7BF-4630-9D8F-DFAC064D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9" y="2448183"/>
            <a:ext cx="5022476" cy="209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1221</Words>
  <Application>Microsoft Office PowerPoint</Application>
  <PresentationFormat>Apresentação no Ecrã (16:9)</PresentationFormat>
  <Paragraphs>125</Paragraphs>
  <Slides>21</Slides>
  <Notes>21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7" baseType="lpstr">
      <vt:lpstr>Roboto Condensed Light</vt:lpstr>
      <vt:lpstr>Cambria Math</vt:lpstr>
      <vt:lpstr>Exo 2</vt:lpstr>
      <vt:lpstr>Fira Sans Extra Condensed Medium</vt:lpstr>
      <vt:lpstr>Arial</vt:lpstr>
      <vt:lpstr>Tech Newsletter XL by Slidesgo</vt:lpstr>
      <vt:lpstr>DEEP  GENERATIVE MODELS</vt:lpstr>
      <vt:lpstr>ÍNDICE</vt:lpstr>
      <vt:lpstr>CONTEXTUALIZAÇÃO</vt:lpstr>
      <vt:lpstr>Apresentação do PowerPoint</vt:lpstr>
      <vt:lpstr>GENERATIVE vs. DISCRIMINATIVE MODELS</vt:lpstr>
      <vt:lpstr>MODELOS GENERATIVOS VS. DISCRIMINATIVOS</vt:lpstr>
      <vt:lpstr>MODELOS GENERATIVOS VS. DISCRIMINATIVOS</vt:lpstr>
      <vt:lpstr>DEEP GENERATIVE MODELS</vt:lpstr>
      <vt:lpstr>DEEP GENERATIVE MODELS</vt:lpstr>
      <vt:lpstr>EXEMPLOS DE MODELOS</vt:lpstr>
      <vt:lpstr>AUTOREGRESSIVE MODELS</vt:lpstr>
      <vt:lpstr>GENERATIVE ADVERSARIAL NETWORKS (GANs)</vt:lpstr>
      <vt:lpstr>Apresentação do PowerPoint</vt:lpstr>
      <vt:lpstr>NORMALIZING FLOW MODELS (NF)</vt:lpstr>
      <vt:lpstr>ENERGY BASED MODELS (EBMs) </vt:lpstr>
      <vt:lpstr>SCORE-BASED MODELS (SGMs)</vt:lpstr>
      <vt:lpstr>APLICAÇÕES NO MUNDO REAL</vt:lpstr>
      <vt:lpstr>CASOS E APLICAÇÕES</vt:lpstr>
      <vt:lpstr>CONCLUSÕES</vt:lpstr>
      <vt:lpstr>CONCLUSÃO</vt:lpstr>
      <vt:lpstr>DEEP  GENERATIVE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 GENERATIVE MODELS</dc:title>
  <dc:creator>Raquel Costa</dc:creator>
  <cp:lastModifiedBy>Raquel Sofia Miranda da Costa</cp:lastModifiedBy>
  <cp:revision>2</cp:revision>
  <dcterms:modified xsi:type="dcterms:W3CDTF">2022-04-03T23:10:10Z</dcterms:modified>
</cp:coreProperties>
</file>